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3" r:id="rId3"/>
    <p:sldId id="271" r:id="rId4"/>
    <p:sldId id="272" r:id="rId5"/>
    <p:sldId id="270" r:id="rId6"/>
    <p:sldId id="273" r:id="rId7"/>
    <p:sldId id="282" r:id="rId8"/>
    <p:sldId id="274" r:id="rId9"/>
    <p:sldId id="276" r:id="rId10"/>
    <p:sldId id="277" r:id="rId11"/>
    <p:sldId id="281" r:id="rId12"/>
    <p:sldId id="269" r:id="rId13"/>
    <p:sldId id="259" r:id="rId14"/>
    <p:sldId id="279" r:id="rId15"/>
    <p:sldId id="280" r:id="rId16"/>
    <p:sldId id="258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058"/>
  </p:normalViewPr>
  <p:slideViewPr>
    <p:cSldViewPr snapToGrid="0" snapToObjects="1">
      <p:cViewPr>
        <p:scale>
          <a:sx n="120" d="100"/>
          <a:sy n="120" d="100"/>
        </p:scale>
        <p:origin x="16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E4DB-2D58-564D-A547-71F213F1C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6D273-E60F-EF43-9076-8B860EE0E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B4E94-2056-2341-BF34-E17233ABF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A3865-77B6-9E42-A6DB-29666A86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ECE31-2358-4247-BA60-6363B9C5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1154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F5C6-53CB-C54A-BA9A-98FF96750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C8281-5C17-3E46-B938-7BEA994D5C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4786C-4569-504B-A19A-ED16D83B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38CD7-D8F2-5145-9AC5-62D72E67C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D45A1-6B61-BA42-9698-9EB9BDBAD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3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EF0C8A-2D5E-D240-B80B-F93F9324D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ECEDF-BDBC-F54B-A8B8-954FF23C7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C5E0D-9928-AB45-B5D9-44E6A9B19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AB764-AAFC-8846-AC1C-B01604936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BB227-3815-2941-A832-92FFE2AD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60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7E0BB-1547-CF45-9E29-CE779CD4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05890-38B1-E046-87BF-7736562E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A44F2-877F-7D43-9CAB-1A6FD37A5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5DA7A-3413-064B-89AF-ED826C0D5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BE49-74D7-5B4F-AD84-35DF4CB6C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882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C300-030A-2943-AA99-A1A709CC4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E856F-CA6F-7F48-94B0-F0EBC6FA8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683FD-358E-C74F-8F98-3B072794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D87F4-2A2C-8A40-9337-070D4341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11022-37E0-764C-9C4E-36BC899B5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6245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B6D2-69D1-E34E-A669-B44B64B93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B22CB-3AFD-B74F-A785-7EB055EF5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408A7C-EFA0-D24B-A4C8-D95456C0D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100CA0-A0E4-4C43-B159-982A1E42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30D7D4-78A4-7245-905A-1103DE8E3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E76DE-5AD1-ED48-9B02-A33585B1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8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A391-573E-9A4D-805B-D6F93DEF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30434-28B0-5E4F-B431-EAA2ADB5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2B915-5C9B-154F-B589-C208160262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AFDA6-703E-FD4E-AB7B-3582C2F841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69BBF-C648-A84F-87E1-627BEE33F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9ED3F-B1F5-3D4F-B6F2-23C52582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5623B-4BA5-854B-A132-8432DA193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2E999B-1E6E-8846-8160-E4ADD688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38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5CE1-99BB-1A40-BA9E-F0E01EF6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8FD323-BFCD-CA42-966B-A318372FD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AB976-5DDC-054F-A21A-1269EC6D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A4552F-A054-D04B-A761-1A1CB55EF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612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78168-2E58-0448-B820-FFF1B5E5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9FE72D-6249-2B43-951B-D1757925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7FEE0-0524-D54F-A2D1-870EE6443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52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531D-CEFB-DC49-A352-8D3E7E34E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35EA2-51DB-B14E-A3BC-AC803753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12A74-4F72-FE42-B1D2-A608CA2B1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5FAD2-731F-4B46-B051-73A19E4F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822EB7-8704-1B43-8892-9752CE024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2567C-B062-AF4C-A07A-3F7E5470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565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8C9F-FFBE-7648-BCA8-EE58588C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35B1E2-3F7D-C646-8DEE-4F43E2F8C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56D74-FCBE-9A4B-8A23-177F49F85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59BEF-5EEE-2A4B-BB42-6B309B1FD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B8E7A-20D7-9F4F-A4BD-DEBD2DD2D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C82965-E884-144E-8BC3-0EBB9F2B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24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DCDD5-4150-5D4C-907A-35BFE154E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FD709-DA74-E947-A6A9-B479454A9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98083-FAA0-CF46-AA0C-B0956C63D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55DCD-42A9-C244-BC87-7ABD93464407}" type="datetimeFigureOut">
              <a:rPr lang="en-GB" smtClean="0"/>
              <a:t>08/12/2020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CA3DE-7FAA-5A48-B67D-FCB5C0CF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F837A-8AF4-FE44-BC05-C904C6F1B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75B48-BE52-8B44-A4FA-F3A140F5DE9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0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1B565-7CF8-E14B-B002-EE6BBEB668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L" b="1" dirty="0"/>
              <a:t>Geomorphological mapping of intertidal areas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A50320-0EA0-254D-8A54-28AE0A127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Meng Lu </a:t>
            </a:r>
          </a:p>
          <a:p>
            <a:r>
              <a:rPr lang="en-GB" dirty="0"/>
              <a:t>Utrecht University</a:t>
            </a:r>
          </a:p>
        </p:txBody>
      </p:sp>
    </p:spTree>
    <p:extLst>
      <p:ext uri="{BB962C8B-B14F-4D97-AF65-F5344CB8AC3E}">
        <p14:creationId xmlns:p14="http://schemas.microsoft.com/office/powerpoint/2010/main" val="217188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98FFA-B982-454B-B276-8882915A1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06E7-6B9A-264C-95A3-CD70688E1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C62E432-143C-AA44-9A6A-EE581801B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516071"/>
              </p:ext>
            </p:extLst>
          </p:nvPr>
        </p:nvGraphicFramePr>
        <p:xfrm>
          <a:off x="712381" y="2155061"/>
          <a:ext cx="10641419" cy="388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7140">
                  <a:extLst>
                    <a:ext uri="{9D8B030D-6E8A-4147-A177-3AD203B41FA5}">
                      <a16:colId xmlns:a16="http://schemas.microsoft.com/office/drawing/2014/main" val="973519178"/>
                    </a:ext>
                  </a:extLst>
                </a:gridCol>
                <a:gridCol w="4647273">
                  <a:extLst>
                    <a:ext uri="{9D8B030D-6E8A-4147-A177-3AD203B41FA5}">
                      <a16:colId xmlns:a16="http://schemas.microsoft.com/office/drawing/2014/main" val="3025715144"/>
                    </a:ext>
                  </a:extLst>
                </a:gridCol>
                <a:gridCol w="2447006">
                  <a:extLst>
                    <a:ext uri="{9D8B030D-6E8A-4147-A177-3AD203B41FA5}">
                      <a16:colId xmlns:a16="http://schemas.microsoft.com/office/drawing/2014/main" val="2232849372"/>
                    </a:ext>
                  </a:extLst>
                </a:gridCol>
              </a:tblGrid>
              <a:tr h="390145">
                <a:tc>
                  <a:txBody>
                    <a:bodyPr/>
                    <a:lstStyle/>
                    <a:p>
                      <a:r>
                        <a:rPr lang="en-GB" dirty="0"/>
                        <a:t>OBIA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Deep Neural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277011"/>
                  </a:ext>
                </a:extLst>
              </a:tr>
              <a:tr h="673401">
                <a:tc>
                  <a:txBody>
                    <a:bodyPr/>
                    <a:lstStyle/>
                    <a:p>
                      <a:r>
                        <a:rPr lang="en-GB" dirty="0"/>
                        <a:t>Clear physical meanings of OBIA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Represent 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305495"/>
                  </a:ext>
                </a:extLst>
              </a:tr>
              <a:tr h="962001">
                <a:tc>
                  <a:txBody>
                    <a:bodyPr/>
                    <a:lstStyle/>
                    <a:p>
                      <a:r>
                        <a:rPr lang="en-GB" dirty="0"/>
                        <a:t>High interpretability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Harder to interpret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May provide </a:t>
                      </a:r>
                      <a:r>
                        <a:rPr lang="en-GB" dirty="0" err="1"/>
                        <a:t>omplementary</a:t>
                      </a:r>
                      <a:r>
                        <a:rPr lang="en-GB" dirty="0"/>
                        <a:t>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323756"/>
                  </a:ext>
                </a:extLst>
              </a:tr>
              <a:tr h="962001">
                <a:tc>
                  <a:txBody>
                    <a:bodyPr/>
                    <a:lstStyle/>
                    <a:p>
                      <a:r>
                        <a:rPr lang="en-GB" dirty="0"/>
                        <a:t>Challenges in identifying spatial unit from OBIA. </a:t>
                      </a:r>
                    </a:p>
                    <a:p>
                      <a:r>
                        <a:rPr lang="en-GB" dirty="0"/>
                        <a:t>Natural integration of prior knowledge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End-to-end</a:t>
                      </a:r>
                    </a:p>
                    <a:p>
                      <a:endParaRPr lang="en-GB" dirty="0"/>
                    </a:p>
                    <a:p>
                      <a:r>
                        <a:rPr lang="en-GB" dirty="0"/>
                        <a:t>Harder to integrate prior 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Compare with deep learning for segmenting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80559"/>
                  </a:ext>
                </a:extLst>
              </a:tr>
              <a:tr h="673401">
                <a:tc>
                  <a:txBody>
                    <a:bodyPr/>
                    <a:lstStyle/>
                    <a:p>
                      <a:r>
                        <a:rPr lang="en-GB" dirty="0"/>
                        <a:t>May be hard to generalise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Requires intensive model optimization and comparison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243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395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34842-49D8-D94C-8BB5-CF4685D9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7548A-927B-C945-BC49-BA6CBA99A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study is both application- and method-driven.</a:t>
            </a:r>
          </a:p>
          <a:p>
            <a:r>
              <a:rPr lang="en-GB" dirty="0"/>
              <a:t> It expects to gain us an in-depth understanding of features that contribute to tidal area classification and greatly improve the automation and prediction accuracy. </a:t>
            </a:r>
          </a:p>
          <a:p>
            <a:r>
              <a:rPr lang="en-GB" dirty="0"/>
              <a:t>We emphasize model interpretability and knowledge mining. By comparing and combing OBIA- and deep learning-based models, this study contributes to the development and integration of both methodology domains for semantic segmentation. </a:t>
            </a:r>
            <a:endParaRPr lang="en-N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301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A8D36C5-D659-AD47-BD51-36DA4F7C4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84" y="0"/>
            <a:ext cx="5773057" cy="33773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CD0B89-464F-D044-AF90-AFDB98D3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064" y="2886224"/>
            <a:ext cx="5325834" cy="3166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A28A5D-D209-444C-8886-C28F8B3021F8}"/>
              </a:ext>
            </a:extLst>
          </p:cNvPr>
          <p:cNvSpPr txBox="1"/>
          <p:nvPr/>
        </p:nvSpPr>
        <p:spPr>
          <a:xfrm>
            <a:off x="8378371" y="6219371"/>
            <a:ext cx="239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truth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7DD47D-2EC0-5741-9F51-3CC0F87884D3}"/>
              </a:ext>
            </a:extLst>
          </p:cNvPr>
          <p:cNvSpPr txBox="1"/>
          <p:nvPr/>
        </p:nvSpPr>
        <p:spPr>
          <a:xfrm>
            <a:off x="1858315" y="3509818"/>
            <a:ext cx="144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E9961D-233E-104A-9B59-7F3418D1AC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286" t="9792" r="9881" b="21802"/>
          <a:stretch/>
        </p:blipFill>
        <p:spPr>
          <a:xfrm>
            <a:off x="168084" y="4603125"/>
            <a:ext cx="758110" cy="19855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814356-FFEF-F84A-AAB3-FB55596468C1}"/>
              </a:ext>
            </a:extLst>
          </p:cNvPr>
          <p:cNvSpPr/>
          <p:nvPr/>
        </p:nvSpPr>
        <p:spPr>
          <a:xfrm>
            <a:off x="7872031" y="120441"/>
            <a:ext cx="340753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/>
              <a:t>Preliminary results:</a:t>
            </a:r>
          </a:p>
          <a:p>
            <a:r>
              <a:rPr lang="en-GB" sz="3200" dirty="0"/>
              <a:t>OBIA + </a:t>
            </a:r>
            <a:r>
              <a:rPr lang="en-GB" sz="3200" dirty="0" err="1"/>
              <a:t>XGBoost</a:t>
            </a:r>
            <a:r>
              <a:rPr lang="en-GB" sz="3200" dirty="0"/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B321D7-B4BB-2F4F-ACE4-28985E53C3FA}"/>
              </a:ext>
            </a:extLst>
          </p:cNvPr>
          <p:cNvSpPr/>
          <p:nvPr/>
        </p:nvSpPr>
        <p:spPr>
          <a:xfrm>
            <a:off x="998129" y="4603125"/>
            <a:ext cx="37387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P1a1: Shoal flat low dynamics: sandy</a:t>
            </a:r>
          </a:p>
          <a:p>
            <a:endParaRPr lang="en-GB" dirty="0"/>
          </a:p>
          <a:p>
            <a:r>
              <a:rPr lang="en-GB" dirty="0"/>
              <a:t>P1a2: Shoal flat low dynamics: silty </a:t>
            </a:r>
          </a:p>
          <a:p>
            <a:endParaRPr lang="en-GB" dirty="0"/>
          </a:p>
          <a:p>
            <a:r>
              <a:rPr lang="en-GB" dirty="0"/>
              <a:t>P2c:    Shoal flat high dynamics </a:t>
            </a:r>
          </a:p>
          <a:p>
            <a:endParaRPr lang="en-GB" dirty="0"/>
          </a:p>
          <a:p>
            <a:r>
              <a:rPr lang="en-GB" dirty="0"/>
              <a:t>P2b:   Shoal </a:t>
            </a:r>
            <a:r>
              <a:rPr lang="en-GB" dirty="0" err="1"/>
              <a:t>megaripple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0252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0638-ECD7-CD4C-ABA8-359A1C633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1270B7-7227-6C4D-AD7A-C2B5D844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422" y="2239635"/>
            <a:ext cx="4038600" cy="314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D5EE1-A6FD-D141-816F-FD36EA76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6888"/>
            <a:ext cx="4038600" cy="314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9975FE-5976-534B-83CD-5581846ED060}"/>
              </a:ext>
            </a:extLst>
          </p:cNvPr>
          <p:cNvSpPr txBox="1"/>
          <p:nvPr/>
        </p:nvSpPr>
        <p:spPr>
          <a:xfrm>
            <a:off x="6659714" y="1521703"/>
            <a:ext cx="2899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Normalised by all the truth</a:t>
            </a:r>
          </a:p>
          <a:p>
            <a:r>
              <a:rPr lang="en-GB" dirty="0"/>
              <a:t>Diagonal: recall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C0A7C-647D-5246-A0EF-0DE96B98F01B}"/>
              </a:ext>
            </a:extLst>
          </p:cNvPr>
          <p:cNvSpPr txBox="1"/>
          <p:nvPr/>
        </p:nvSpPr>
        <p:spPr>
          <a:xfrm>
            <a:off x="1128564" y="1593304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Normalised by all the predicted truth</a:t>
            </a:r>
          </a:p>
          <a:p>
            <a:r>
              <a:rPr lang="en-GB" dirty="0"/>
              <a:t>Diagonal: precision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A238630-A2F7-2042-B669-CCCB04188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6"/>
          <a:stretch/>
        </p:blipFill>
        <p:spPr bwMode="auto">
          <a:xfrm>
            <a:off x="8875820" y="5532437"/>
            <a:ext cx="331618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167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157DA-81A9-A044-99BA-F0A72D3C8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results: deep learning-based semantic segmentation</a:t>
            </a:r>
            <a:br>
              <a:rPr lang="en-GB" dirty="0"/>
            </a:b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21773-59AE-BB4B-B92E-33F3B2F88123}"/>
              </a:ext>
            </a:extLst>
          </p:cNvPr>
          <p:cNvSpPr txBox="1"/>
          <p:nvPr/>
        </p:nvSpPr>
        <p:spPr>
          <a:xfrm>
            <a:off x="1010092" y="1868614"/>
            <a:ext cx="8931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example tile: Shoal flat high dynamics is much less misclassified compared to OBIA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BBB7B-6679-B440-B54F-71AA1E19A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839" y="4946948"/>
            <a:ext cx="2556570" cy="1750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D0526-D6B6-5F48-A5B2-E9A55C6DA19F}"/>
              </a:ext>
            </a:extLst>
          </p:cNvPr>
          <p:cNvSpPr txBox="1"/>
          <p:nvPr/>
        </p:nvSpPr>
        <p:spPr>
          <a:xfrm>
            <a:off x="1095151" y="5309540"/>
            <a:ext cx="8931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Currently optimal model:   </a:t>
            </a:r>
          </a:p>
          <a:p>
            <a:r>
              <a:rPr lang="en-GB" dirty="0"/>
              <a:t>Overall accuracy 90.4%, </a:t>
            </a:r>
            <a:r>
              <a:rPr lang="en-GB" dirty="0" err="1"/>
              <a:t>IoU</a:t>
            </a:r>
            <a:r>
              <a:rPr lang="en-GB" dirty="0"/>
              <a:t> 90.0%</a:t>
            </a:r>
          </a:p>
          <a:p>
            <a:r>
              <a:rPr lang="en-GB" dirty="0"/>
              <a:t>Most challenging class</a:t>
            </a:r>
          </a:p>
          <a:p>
            <a:r>
              <a:rPr lang="en-GB" dirty="0"/>
              <a:t>Mega ripples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911D53-C32B-0F40-B2BD-C59DAAAB6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8" t="39230" r="-1" b="38832"/>
          <a:stretch/>
        </p:blipFill>
        <p:spPr>
          <a:xfrm>
            <a:off x="276708" y="2356652"/>
            <a:ext cx="10398115" cy="238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65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A6FA3-E86B-304F-81E4-B5727ABD0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7" y="684101"/>
            <a:ext cx="10515600" cy="1325563"/>
          </a:xfrm>
        </p:spPr>
        <p:txBody>
          <a:bodyPr/>
          <a:lstStyle/>
          <a:p>
            <a:r>
              <a:rPr lang="en-GB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E16C6-EDF2-7D45-ABB3-9733D7A6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203" y="363536"/>
            <a:ext cx="4572197" cy="303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A4D44D-69DF-6741-8D29-B7806596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2709864"/>
            <a:ext cx="11226800" cy="1892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54BF9-5F91-FD4C-8E49-08923E6AA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4602164"/>
            <a:ext cx="112268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34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DC22-80D1-9A47-8985-0BC17BA93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0744-7E1F-E348-90F4-7CC35C308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precision: </a:t>
            </a:r>
            <a:r>
              <a:rPr lang="en-GB" dirty="0" err="1"/>
              <a:t>tp</a:t>
            </a:r>
            <a:r>
              <a:rPr lang="en-GB" dirty="0"/>
              <a:t> / (</a:t>
            </a:r>
            <a:r>
              <a:rPr lang="en-GB" dirty="0" err="1"/>
              <a:t>tp</a:t>
            </a:r>
            <a:r>
              <a:rPr lang="en-GB" dirty="0"/>
              <a:t> + </a:t>
            </a:r>
            <a:r>
              <a:rPr lang="en-GB" dirty="0" err="1"/>
              <a:t>fp</a:t>
            </a:r>
            <a:r>
              <a:rPr lang="en-GB" dirty="0"/>
              <a:t>)  </a:t>
            </a:r>
          </a:p>
          <a:p>
            <a:r>
              <a:rPr lang="en-GB" dirty="0"/>
              <a:t>recall: </a:t>
            </a:r>
            <a:r>
              <a:rPr lang="en-GB" dirty="0" err="1"/>
              <a:t>tp</a:t>
            </a:r>
            <a:r>
              <a:rPr lang="en-GB" dirty="0"/>
              <a:t> / (</a:t>
            </a:r>
            <a:r>
              <a:rPr lang="en-GB" dirty="0" err="1"/>
              <a:t>tp</a:t>
            </a:r>
            <a:r>
              <a:rPr lang="en-GB" dirty="0"/>
              <a:t> + </a:t>
            </a:r>
            <a:r>
              <a:rPr lang="en-GB" dirty="0" err="1"/>
              <a:t>fn</a:t>
            </a:r>
            <a:r>
              <a:rPr lang="en-GB" dirty="0"/>
              <a:t>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F9829A-733B-4D43-AAA6-5C16A75A4FE3}"/>
              </a:ext>
            </a:extLst>
          </p:cNvPr>
          <p:cNvSpPr/>
          <p:nvPr/>
        </p:nvSpPr>
        <p:spPr>
          <a:xfrm>
            <a:off x="838200" y="446155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/>
              <a:t>Tp</a:t>
            </a:r>
            <a:r>
              <a:rPr lang="en-GB" dirty="0"/>
              <a:t>: true positives</a:t>
            </a:r>
          </a:p>
          <a:p>
            <a:r>
              <a:rPr lang="en-GB" dirty="0" err="1"/>
              <a:t>Fp</a:t>
            </a:r>
            <a:r>
              <a:rPr lang="en-GB" dirty="0"/>
              <a:t>: false positives</a:t>
            </a:r>
          </a:p>
          <a:p>
            <a:r>
              <a:rPr lang="en-GB" dirty="0" err="1"/>
              <a:t>Fn</a:t>
            </a:r>
            <a:r>
              <a:rPr lang="en-GB" dirty="0"/>
              <a:t>: false negatives</a:t>
            </a:r>
          </a:p>
          <a:p>
            <a:r>
              <a:rPr lang="en-GB" dirty="0"/>
              <a:t>P1a1: low energy sand</a:t>
            </a:r>
          </a:p>
          <a:p>
            <a:r>
              <a:rPr lang="en-GB" dirty="0"/>
              <a:t>P1a2: low energy silt</a:t>
            </a:r>
          </a:p>
          <a:p>
            <a:r>
              <a:rPr lang="en-GB" dirty="0"/>
              <a:t>P2c:    high </a:t>
            </a:r>
            <a:r>
              <a:rPr lang="en-GB" dirty="0" err="1"/>
              <a:t>vlak</a:t>
            </a:r>
            <a:endParaRPr lang="en-GB" dirty="0"/>
          </a:p>
          <a:p>
            <a:r>
              <a:rPr lang="en-GB" dirty="0"/>
              <a:t>P2b:    </a:t>
            </a:r>
            <a:r>
              <a:rPr lang="en-GB" dirty="0" err="1"/>
              <a:t>megaripple</a:t>
            </a:r>
            <a:endParaRPr lang="en-GB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7CD24B5-522F-384E-9CE3-372E0ED64E98}"/>
              </a:ext>
            </a:extLst>
          </p:cNvPr>
          <p:cNvGraphicFramePr>
            <a:graphicFrameLocks noGrp="1"/>
          </p:cNvGraphicFramePr>
          <p:nvPr/>
        </p:nvGraphicFramePr>
        <p:xfrm>
          <a:off x="4798122" y="1825625"/>
          <a:ext cx="6654180" cy="486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39">
                  <a:extLst>
                    <a:ext uri="{9D8B030D-6E8A-4147-A177-3AD203B41FA5}">
                      <a16:colId xmlns:a16="http://schemas.microsoft.com/office/drawing/2014/main" val="1580704941"/>
                    </a:ext>
                  </a:extLst>
                </a:gridCol>
                <a:gridCol w="2308302">
                  <a:extLst>
                    <a:ext uri="{9D8B030D-6E8A-4147-A177-3AD203B41FA5}">
                      <a16:colId xmlns:a16="http://schemas.microsoft.com/office/drawing/2014/main" val="2988371805"/>
                    </a:ext>
                  </a:extLst>
                </a:gridCol>
                <a:gridCol w="2185639">
                  <a:extLst>
                    <a:ext uri="{9D8B030D-6E8A-4147-A177-3AD203B41FA5}">
                      <a16:colId xmlns:a16="http://schemas.microsoft.com/office/drawing/2014/main" val="3748079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658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P1a1</a:t>
                      </a:r>
                    </a:p>
                    <a:p>
                      <a:r>
                        <a:rPr lang="en-GB" dirty="0"/>
                        <a:t>Shoal flat low dynamic: sand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05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P1a2</a:t>
                      </a:r>
                    </a:p>
                    <a:p>
                      <a:r>
                        <a:rPr lang="en-GB" dirty="0"/>
                        <a:t>Shoal flat low dynamic: silty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0.53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518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P2c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Shoal flat high dynamics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4096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P2b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megaripple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0.64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3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266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54.44%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54.65%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642672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GB" dirty="0"/>
                        <a:t>Accuracy:  54.65%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2111356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6FFAE751-D4BA-924F-80C8-3CACE0641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006"/>
          <a:stretch/>
        </p:blipFill>
        <p:spPr bwMode="auto">
          <a:xfrm>
            <a:off x="570020" y="3068518"/>
            <a:ext cx="3316180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78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0C51-22DB-B54B-AB06-D7B5ADCF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Geomorphological mapping of intertidal areas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F58CC7-9550-A543-8478-380C30166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6670" y="1690688"/>
            <a:ext cx="6163214" cy="4128951"/>
          </a:xfrm>
          <a:prstGeom prst="rect">
            <a:avLst/>
          </a:prstGeom>
        </p:spPr>
      </p:pic>
      <p:pic>
        <p:nvPicPr>
          <p:cNvPr id="5122" name="Picture 2" descr="upload.wikimedia.org/wikipedia/commons/thumb/c/...">
            <a:extLst>
              <a:ext uri="{FF2B5EF4-FFF2-40B4-BE49-F238E27FC236}">
                <a16:creationId xmlns:a16="http://schemas.microsoft.com/office/drawing/2014/main" id="{E7F6492A-9552-0740-B5A2-A9EC37613F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40" y="1878861"/>
            <a:ext cx="27940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B17D3-9D20-FC42-A521-6941CC88F978}"/>
              </a:ext>
            </a:extLst>
          </p:cNvPr>
          <p:cNvSpPr txBox="1"/>
          <p:nvPr/>
        </p:nvSpPr>
        <p:spPr>
          <a:xfrm>
            <a:off x="8728740" y="3745761"/>
            <a:ext cx="228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Western Scheldt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09C5B-4FB7-7846-B163-F9E3A5B1E8B7}"/>
              </a:ext>
            </a:extLst>
          </p:cNvPr>
          <p:cNvSpPr txBox="1"/>
          <p:nvPr/>
        </p:nvSpPr>
        <p:spPr>
          <a:xfrm>
            <a:off x="8849792" y="6123543"/>
            <a:ext cx="228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Wadden</a:t>
            </a:r>
            <a:r>
              <a:rPr lang="en-GB" dirty="0"/>
              <a:t> Sea</a:t>
            </a:r>
          </a:p>
        </p:txBody>
      </p:sp>
      <p:pic>
        <p:nvPicPr>
          <p:cNvPr id="5126" name="Picture 6" descr="Wadden Sea, unique World Heritage | Ecomare Texel">
            <a:extLst>
              <a:ext uri="{FF2B5EF4-FFF2-40B4-BE49-F238E27FC236}">
                <a16:creationId xmlns:a16="http://schemas.microsoft.com/office/drawing/2014/main" id="{930D0568-BA87-EB43-9402-F4DE5D9E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740" y="4295749"/>
            <a:ext cx="2924468" cy="182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66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3B6C7-6C09-FE4A-A669-672173947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65" y="223983"/>
            <a:ext cx="10515600" cy="1325563"/>
          </a:xfrm>
        </p:spPr>
        <p:txBody>
          <a:bodyPr/>
          <a:lstStyle/>
          <a:p>
            <a:r>
              <a:rPr lang="en-GB" dirty="0"/>
              <a:t>Current state-of-the art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B0C64A-524E-E540-9CEB-DD35A3F00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489" r="-1" b="65393"/>
          <a:stretch/>
        </p:blipFill>
        <p:spPr>
          <a:xfrm>
            <a:off x="0" y="1690688"/>
            <a:ext cx="4744906" cy="2488019"/>
          </a:xfrm>
          <a:prstGeom prst="rect">
            <a:avLst/>
          </a:prstGeom>
        </p:spPr>
      </p:pic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1A90E12-F65D-224F-8F08-FE586F299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435" t="67636" r="-1"/>
          <a:stretch/>
        </p:blipFill>
        <p:spPr>
          <a:xfrm>
            <a:off x="5677922" y="3125835"/>
            <a:ext cx="6604868" cy="3148403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6C671AE8-27F8-8F4F-A39B-B5B0F4917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" t="32460" r="-1" b="34445"/>
          <a:stretch/>
        </p:blipFill>
        <p:spPr>
          <a:xfrm>
            <a:off x="89686" y="4329371"/>
            <a:ext cx="4665091" cy="2401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0C37D5-723D-A541-9139-0E020A880570}"/>
              </a:ext>
            </a:extLst>
          </p:cNvPr>
          <p:cNvSpPr txBox="1"/>
          <p:nvPr/>
        </p:nvSpPr>
        <p:spPr>
          <a:xfrm>
            <a:off x="4744905" y="3668233"/>
            <a:ext cx="11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DF0CA0-7C46-B742-8CEA-ADEE0B8C204E}"/>
              </a:ext>
            </a:extLst>
          </p:cNvPr>
          <p:cNvSpPr txBox="1"/>
          <p:nvPr/>
        </p:nvSpPr>
        <p:spPr>
          <a:xfrm>
            <a:off x="4744905" y="6108179"/>
            <a:ext cx="117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Ground truth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33EF61-3530-6241-AD60-17895AC7850F}"/>
              </a:ext>
            </a:extLst>
          </p:cNvPr>
          <p:cNvSpPr txBox="1"/>
          <p:nvPr/>
        </p:nvSpPr>
        <p:spPr>
          <a:xfrm>
            <a:off x="10271051" y="6308209"/>
            <a:ext cx="1831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Differences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5BB2F1-7BFC-314D-BABF-9EDC8B1C571B}"/>
              </a:ext>
            </a:extLst>
          </p:cNvPr>
          <p:cNvSpPr/>
          <p:nvPr/>
        </p:nvSpPr>
        <p:spPr>
          <a:xfrm>
            <a:off x="6386624" y="147913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Challenging classes:</a:t>
            </a:r>
          </a:p>
          <a:p>
            <a:r>
              <a:rPr lang="en-GB" dirty="0"/>
              <a:t>P1a Shoal flat low dynamics </a:t>
            </a:r>
          </a:p>
          <a:p>
            <a:r>
              <a:rPr lang="en-GB" dirty="0"/>
              <a:t>P2c Shoal flat high dynamics </a:t>
            </a:r>
          </a:p>
          <a:p>
            <a:r>
              <a:rPr lang="en-GB" dirty="0"/>
              <a:t>P2b Shoal </a:t>
            </a:r>
            <a:r>
              <a:rPr lang="en-GB" dirty="0" err="1"/>
              <a:t>Megaripples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0083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DE075-1F6F-9842-99BA-E75858606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14781-2F53-3545-8371-A7A145F82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7160"/>
            <a:ext cx="10515600" cy="4351338"/>
          </a:xfrm>
        </p:spPr>
        <p:txBody>
          <a:bodyPr>
            <a:noAutofit/>
          </a:bodyPr>
          <a:lstStyle/>
          <a:p>
            <a:r>
              <a:rPr lang="en-GB" dirty="0"/>
              <a:t>Improve automatic geomorphological mapping on challenging groups (shoal flat low dynamics, shoal flat high dynamics, shoal Mega-ripples). Distinguishing between sandy and silty classes in Shoal flat low dynamics.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Understand which and how features contribute to the tidal area geomorphological mapping, with a focus on the challenging classes.</a:t>
            </a:r>
          </a:p>
          <a:p>
            <a:endParaRPr lang="en-GB" dirty="0"/>
          </a:p>
          <a:p>
            <a:r>
              <a:rPr lang="en-GB" dirty="0"/>
              <a:t>A comparison between OBIA- and deep neural networks-based methods in terms knowledge mining and to study the combination of them. </a:t>
            </a:r>
            <a:endParaRPr lang="en-NL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3872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F12E-D7A6-EC4E-A64C-302CCD04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7521-C840-E945-B623-736C20736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Segmenting -&gt; classifying segmented features.</a:t>
            </a:r>
          </a:p>
          <a:p>
            <a:r>
              <a:rPr lang="en-GB" dirty="0"/>
              <a:t>OBIA + </a:t>
            </a:r>
            <a:r>
              <a:rPr lang="en-GB" dirty="0" err="1"/>
              <a:t>XGBoost</a:t>
            </a:r>
            <a:r>
              <a:rPr lang="en-GB" dirty="0"/>
              <a:t> (Boosting trees with complexity control)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269B9C-C45A-F04D-869A-5B413FB8B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9" r="1630"/>
          <a:stretch/>
        </p:blipFill>
        <p:spPr>
          <a:xfrm>
            <a:off x="1312668" y="3721395"/>
            <a:ext cx="4705360" cy="26861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BA62F3-CA98-4A47-83A7-05A0971849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86" t="9792" r="9881" b="21802"/>
          <a:stretch/>
        </p:blipFill>
        <p:spPr>
          <a:xfrm>
            <a:off x="6492496" y="4728581"/>
            <a:ext cx="553004" cy="14483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5521B3-9C6D-7C43-B1B5-90FB40A9532D}"/>
              </a:ext>
            </a:extLst>
          </p:cNvPr>
          <p:cNvSpPr/>
          <p:nvPr/>
        </p:nvSpPr>
        <p:spPr>
          <a:xfrm>
            <a:off x="7140630" y="4852607"/>
            <a:ext cx="37387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P1a1: Shoal flat low dynamics: sandy</a:t>
            </a:r>
          </a:p>
          <a:p>
            <a:r>
              <a:rPr lang="en-GB" dirty="0"/>
              <a:t>P1a2: Shoal flat low dynamics: silty </a:t>
            </a:r>
          </a:p>
          <a:p>
            <a:r>
              <a:rPr lang="en-GB" dirty="0"/>
              <a:t>P2c:    Shoal flat high dynamics </a:t>
            </a:r>
          </a:p>
          <a:p>
            <a:r>
              <a:rPr lang="en-GB" dirty="0"/>
              <a:t>P2b:   Shoal </a:t>
            </a:r>
            <a:r>
              <a:rPr lang="en-GB" dirty="0" err="1"/>
              <a:t>megaripple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542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F12E-D7A6-EC4E-A64C-302CCD04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7521-C840-E945-B623-736C20736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1488575"/>
            <a:ext cx="11621385" cy="1603315"/>
          </a:xfrm>
        </p:spPr>
        <p:txBody>
          <a:bodyPr>
            <a:normAutofit/>
          </a:bodyPr>
          <a:lstStyle/>
          <a:p>
            <a:r>
              <a:rPr lang="en-GB" dirty="0"/>
              <a:t>End-to-end deep neural network-based semantic segmentation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246EA-E495-F940-88D1-4D09A071E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28" t="41213" r="7940" b="39690"/>
          <a:stretch/>
        </p:blipFill>
        <p:spPr>
          <a:xfrm>
            <a:off x="166578" y="2226857"/>
            <a:ext cx="2484041" cy="2255579"/>
          </a:xfrm>
          <a:prstGeom prst="rect">
            <a:avLst/>
          </a:prstGeom>
        </p:spPr>
      </p:pic>
      <p:pic>
        <p:nvPicPr>
          <p:cNvPr id="2050" name="Picture 2" descr="Attention-Based Network for Semantic Image Segmentation via Adversarial  Learning | SpringerLink">
            <a:extLst>
              <a:ext uri="{FF2B5EF4-FFF2-40B4-BE49-F238E27FC236}">
                <a16:creationId xmlns:a16="http://schemas.microsoft.com/office/drawing/2014/main" id="{91C32013-1735-6748-95BA-1B004B924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920" y="3358986"/>
            <a:ext cx="3146648" cy="206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706EF5-4545-6846-9419-558CF13BEBDF}"/>
              </a:ext>
            </a:extLst>
          </p:cNvPr>
          <p:cNvSpPr txBox="1"/>
          <p:nvPr/>
        </p:nvSpPr>
        <p:spPr>
          <a:xfrm>
            <a:off x="2396304" y="2451218"/>
            <a:ext cx="3366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Aerial image: Red, Blue, NIR </a:t>
            </a:r>
          </a:p>
          <a:p>
            <a:r>
              <a:rPr lang="en-GB" dirty="0"/>
              <a:t>Water, Vegetation indices, DEM</a:t>
            </a:r>
          </a:p>
        </p:txBody>
      </p:sp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F8AFC48-7F27-B243-A580-BA93BF2D9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04" t="41962" r="29186" b="41387"/>
          <a:stretch/>
        </p:blipFill>
        <p:spPr>
          <a:xfrm>
            <a:off x="322954" y="4482436"/>
            <a:ext cx="2186696" cy="20104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4A934C-A57D-034D-B12B-DD326E1D9AD6}"/>
              </a:ext>
            </a:extLst>
          </p:cNvPr>
          <p:cNvSpPr txBox="1"/>
          <p:nvPr/>
        </p:nvSpPr>
        <p:spPr>
          <a:xfrm>
            <a:off x="1641392" y="6494023"/>
            <a:ext cx="323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Expert manually classified map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AB767C-93C2-5C48-9E1A-5C3C9F0E7A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3" t="37830" r="48395" b="38791"/>
          <a:stretch/>
        </p:blipFill>
        <p:spPr>
          <a:xfrm>
            <a:off x="6041148" y="4482436"/>
            <a:ext cx="4268405" cy="2317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C2074-47CE-FA41-916D-FF60C3BE0D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403" t="39941" r="8339" b="38641"/>
          <a:stretch/>
        </p:blipFill>
        <p:spPr>
          <a:xfrm>
            <a:off x="7280281" y="2107829"/>
            <a:ext cx="1956392" cy="2068399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8ADB94F0-A0DF-CF4E-AEAA-E933DAFB3169}"/>
              </a:ext>
            </a:extLst>
          </p:cNvPr>
          <p:cNvSpPr/>
          <p:nvPr/>
        </p:nvSpPr>
        <p:spPr>
          <a:xfrm rot="5400000">
            <a:off x="7994723" y="4189688"/>
            <a:ext cx="457200" cy="489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52CF25-894E-454B-B759-009D5FA2BDD6}"/>
              </a:ext>
            </a:extLst>
          </p:cNvPr>
          <p:cNvCxnSpPr/>
          <p:nvPr/>
        </p:nvCxnSpPr>
        <p:spPr>
          <a:xfrm>
            <a:off x="6096000" y="4382158"/>
            <a:ext cx="17401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69D7853-3576-C04C-B1D1-712BF2E19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34" t="39791" r="29179" b="38791"/>
          <a:stretch/>
        </p:blipFill>
        <p:spPr>
          <a:xfrm>
            <a:off x="10791582" y="5170181"/>
            <a:ext cx="1357548" cy="14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15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F12E-D7A6-EC4E-A64C-302CCD04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67521-C840-E945-B623-736C20736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37" y="1488575"/>
            <a:ext cx="11621385" cy="1603315"/>
          </a:xfrm>
        </p:spPr>
        <p:txBody>
          <a:bodyPr>
            <a:normAutofit/>
          </a:bodyPr>
          <a:lstStyle/>
          <a:p>
            <a:r>
              <a:rPr lang="en-GB" dirty="0"/>
              <a:t>Apply OBIA to the segmented output from deep neural networks to integrate prior knowledge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5A382-BC4B-D547-9028-A00620FE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5" t="35912" r="48086" b="39887"/>
          <a:stretch/>
        </p:blipFill>
        <p:spPr>
          <a:xfrm>
            <a:off x="1796902" y="3766111"/>
            <a:ext cx="4639771" cy="2441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0C738-C3D5-CB40-9BFD-B5E4319571C3}"/>
              </a:ext>
            </a:extLst>
          </p:cNvPr>
          <p:cNvSpPr txBox="1"/>
          <p:nvPr/>
        </p:nvSpPr>
        <p:spPr>
          <a:xfrm>
            <a:off x="3969488" y="2486613"/>
            <a:ext cx="1743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OBIA 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DBFE277-4B45-3548-8BDE-18D91C000C2B}"/>
              </a:ext>
            </a:extLst>
          </p:cNvPr>
          <p:cNvSpPr/>
          <p:nvPr/>
        </p:nvSpPr>
        <p:spPr>
          <a:xfrm>
            <a:off x="3498112" y="3075940"/>
            <a:ext cx="1935125" cy="9519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Apply to</a:t>
            </a:r>
          </a:p>
        </p:txBody>
      </p:sp>
    </p:spTree>
    <p:extLst>
      <p:ext uri="{BB962C8B-B14F-4D97-AF65-F5344CB8AC3E}">
        <p14:creationId xmlns:p14="http://schemas.microsoft.com/office/powerpoint/2010/main" val="94083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04A2-5223-B44E-90E1-D38EAB04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3473-C274-2549-9BAF-46BB61B2E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Applying generative models and image augmentation to enhance features in image pre-processing.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6C0431-EBF4-BB49-80A6-E5AADFEE6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330" y="3429000"/>
            <a:ext cx="4280528" cy="292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071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1DF16-800C-6243-913E-E504C11BF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GB" dirty="0"/>
            </a:br>
            <a:r>
              <a:rPr lang="en-GB" dirty="0"/>
              <a:t>Model interpretability and feature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F6EC-C508-034B-9C37-94FABD804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Method A</a:t>
            </a:r>
          </a:p>
          <a:p>
            <a:pPr marL="0" indent="0">
              <a:buNone/>
            </a:pPr>
            <a:r>
              <a:rPr lang="en-GB" dirty="0"/>
              <a:t>Spatial segmentation units, variable contribution (e.g. partial dependence plot, variable importance), uncertainty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Method B and C</a:t>
            </a:r>
          </a:p>
          <a:p>
            <a:r>
              <a:rPr lang="en-GB" dirty="0"/>
              <a:t>Interpreting features extracted at activation layers</a:t>
            </a:r>
          </a:p>
          <a:p>
            <a:r>
              <a:rPr lang="en-GB" dirty="0"/>
              <a:t>Channel-attention modules to integrate and understand the impacts of spectral features and DEM</a:t>
            </a:r>
          </a:p>
          <a:p>
            <a:r>
              <a:rPr lang="en-GB" dirty="0"/>
              <a:t>Spatial attention modules with dilated convolutions and multi-scale neural network architectures for the contextual features.  </a:t>
            </a:r>
            <a:endParaRPr lang="en-NL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8478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4538</TotalTime>
  <Words>601</Words>
  <Application>Microsoft Macintosh PowerPoint</Application>
  <PresentationFormat>Widescreen</PresentationFormat>
  <Paragraphs>127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Geomorphological mapping of intertidal areas</vt:lpstr>
      <vt:lpstr>Geomorphological mapping of intertidal areas</vt:lpstr>
      <vt:lpstr>Current state-of-the art</vt:lpstr>
      <vt:lpstr>Objectives </vt:lpstr>
      <vt:lpstr>Method A</vt:lpstr>
      <vt:lpstr>Method B</vt:lpstr>
      <vt:lpstr>Method C</vt:lpstr>
      <vt:lpstr>Feature enhancement</vt:lpstr>
      <vt:lpstr> Model interpretability and feature analysis</vt:lpstr>
      <vt:lpstr>Comparison</vt:lpstr>
      <vt:lpstr>Impact</vt:lpstr>
      <vt:lpstr>PowerPoint Presentation</vt:lpstr>
      <vt:lpstr>Preliminary results</vt:lpstr>
      <vt:lpstr>Preliminary results: deep learning-based semantic segmentation </vt:lpstr>
      <vt:lpstr>Thank you!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Tidal landscape classification</dc:title>
  <dc:subject/>
  <dc:creator>meng lu</dc:creator>
  <cp:keywords/>
  <dc:description/>
  <cp:lastModifiedBy>meng lu</cp:lastModifiedBy>
  <cp:revision>41</cp:revision>
  <dcterms:created xsi:type="dcterms:W3CDTF">2020-11-26T11:04:59Z</dcterms:created>
  <dcterms:modified xsi:type="dcterms:W3CDTF">2020-12-11T10:21:42Z</dcterms:modified>
  <cp:category/>
</cp:coreProperties>
</file>